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
  </p:notesMasterIdLst>
  <p:sldIdLst>
    <p:sldId id="280" r:id="rId2"/>
    <p:sldId id="282" r:id="rId3"/>
    <p:sldId id="301" r:id="rId4"/>
    <p:sldId id="376" r:id="rId5"/>
    <p:sldId id="288" r:id="rId6"/>
    <p:sldId id="408" r:id="rId7"/>
    <p:sldId id="409" r:id="rId8"/>
    <p:sldId id="410" r:id="rId9"/>
    <p:sldId id="411" r:id="rId10"/>
    <p:sldId id="412" r:id="rId11"/>
    <p:sldId id="413" r:id="rId12"/>
    <p:sldId id="415" r:id="rId13"/>
    <p:sldId id="276" r:id="rId14"/>
    <p:sldId id="271" r:id="rId15"/>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D78"/>
    <a:srgbClr val="FF2573"/>
    <a:srgbClr val="013889"/>
    <a:srgbClr val="FD418D"/>
    <a:srgbClr val="F17B86"/>
    <a:srgbClr val="D40257"/>
    <a:srgbClr val="013F99"/>
    <a:srgbClr val="002864"/>
    <a:srgbClr val="001C46"/>
    <a:srgbClr val="150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206" autoAdjust="0"/>
  </p:normalViewPr>
  <p:slideViewPr>
    <p:cSldViewPr snapToGrid="0">
      <p:cViewPr varScale="1">
        <p:scale>
          <a:sx n="71" d="100"/>
          <a:sy n="71" d="100"/>
        </p:scale>
        <p:origin x="204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B771-B3E3-42D1-8168-91DB4AA8C408}" type="datetimeFigureOut">
              <a:rPr lang="es-CO" smtClean="0"/>
              <a:t>24/04/2023</a:t>
            </a:fld>
            <a:endParaRPr lang="es-CO"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C8-5E69-48BB-B27C-DBF394D18438}" type="slidenum">
              <a:rPr lang="es-CO" smtClean="0"/>
              <a:t>‹Nº›</a:t>
            </a:fld>
            <a:endParaRPr lang="es-CO" dirty="0"/>
          </a:p>
        </p:txBody>
      </p:sp>
    </p:spTree>
    <p:extLst>
      <p:ext uri="{BB962C8B-B14F-4D97-AF65-F5344CB8AC3E}">
        <p14:creationId xmlns:p14="http://schemas.microsoft.com/office/powerpoint/2010/main" val="288045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B392EBC8-5E69-48BB-B27C-DBF394D18438}" type="slidenum">
              <a:rPr lang="es-CO" smtClean="0"/>
              <a:t>8</a:t>
            </a:fld>
            <a:endParaRPr lang="es-CO" dirty="0"/>
          </a:p>
        </p:txBody>
      </p:sp>
    </p:spTree>
    <p:extLst>
      <p:ext uri="{BB962C8B-B14F-4D97-AF65-F5344CB8AC3E}">
        <p14:creationId xmlns:p14="http://schemas.microsoft.com/office/powerpoint/2010/main" val="4283135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B392EBC8-5E69-48BB-B27C-DBF394D18438}" type="slidenum">
              <a:rPr lang="es-CO" smtClean="0"/>
              <a:t>9</a:t>
            </a:fld>
            <a:endParaRPr lang="es-CO" dirty="0"/>
          </a:p>
        </p:txBody>
      </p:sp>
    </p:spTree>
    <p:extLst>
      <p:ext uri="{BB962C8B-B14F-4D97-AF65-F5344CB8AC3E}">
        <p14:creationId xmlns:p14="http://schemas.microsoft.com/office/powerpoint/2010/main" val="5533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B392EBC8-5E69-48BB-B27C-DBF394D18438}" type="slidenum">
              <a:rPr lang="es-CO" smtClean="0"/>
              <a:t>10</a:t>
            </a:fld>
            <a:endParaRPr lang="es-CO" dirty="0"/>
          </a:p>
        </p:txBody>
      </p:sp>
    </p:spTree>
    <p:extLst>
      <p:ext uri="{BB962C8B-B14F-4D97-AF65-F5344CB8AC3E}">
        <p14:creationId xmlns:p14="http://schemas.microsoft.com/office/powerpoint/2010/main" val="119390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B392EBC8-5E69-48BB-B27C-DBF394D18438}" type="slidenum">
              <a:rPr lang="es-CO" smtClean="0"/>
              <a:t>11</a:t>
            </a:fld>
            <a:endParaRPr lang="es-CO" dirty="0"/>
          </a:p>
        </p:txBody>
      </p:sp>
    </p:spTree>
    <p:extLst>
      <p:ext uri="{BB962C8B-B14F-4D97-AF65-F5344CB8AC3E}">
        <p14:creationId xmlns:p14="http://schemas.microsoft.com/office/powerpoint/2010/main" val="210668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B392EBC8-5E69-48BB-B27C-DBF394D18438}" type="slidenum">
              <a:rPr lang="es-CO" smtClean="0"/>
              <a:t>12</a:t>
            </a:fld>
            <a:endParaRPr lang="es-CO" dirty="0"/>
          </a:p>
        </p:txBody>
      </p:sp>
    </p:spTree>
    <p:extLst>
      <p:ext uri="{BB962C8B-B14F-4D97-AF65-F5344CB8AC3E}">
        <p14:creationId xmlns:p14="http://schemas.microsoft.com/office/powerpoint/2010/main" val="604368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4/24/2023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4/24/2023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4/24/2023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4/24/2023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4/24/2023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4/24/2023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dirty="0"/>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www.bing.com/videos/search?q=que+es+un+balance+y+estado+de+resultados&amp;&amp;view=detail&amp;mid=961A8270A93DA621064E961A8270A93DA621064E&amp;&amp;FORM=VRDGAR&amp;ru=%2Fvideos%2Fsearch%3Fq%3Dque%2520es%2520un%2520balance%2520y%2520estado%2520de%2520resultados%26qs%3Dn%26form%3DQBVR%26%3D%2525eAdministra%2520tu%2520historial%2520de%2520b%25C3%25BAsqueda%2525E%26sp%3D-1%26lq%3D0%26pq%3Dque%2520es%2520un%2520balance%2520y%2520estado%2520de%2520resultados%26sc%3D10-40%26sk%3D%26cvid%3D4F43B062A51746D8BEFF9789D2F0ACDD%26ghsh%3D0%26ghacc%3D0%26ghpl%3D"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micampus.usanjose.co/campus/course/view.php?id=70#section-12"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blog.corponet.com/que-es-el-ebitda-y-por-que-es-unos-de-los-indicadores-mas-importantes-para-reconocer-la-salud-financiera-de-tu-empres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blog.corponet.com/como-funciona-el-sub-modulo-de-activos-fijos-en-sap-business-o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5102" t="-56" r="-5663" b="-506"/>
          <a:stretch/>
        </p:blipFill>
        <p:spPr>
          <a:xfrm>
            <a:off x="-9525" y="1"/>
            <a:ext cx="9367309" cy="6943724"/>
          </a:xfrm>
          <a:prstGeom prst="rect">
            <a:avLst/>
          </a:prstGeom>
        </p:spPr>
      </p:pic>
      <p:sp>
        <p:nvSpPr>
          <p:cNvPr id="6" name="Rectángulo 5"/>
          <p:cNvSpPr/>
          <p:nvPr/>
        </p:nvSpPr>
        <p:spPr>
          <a:xfrm>
            <a:off x="4962524" y="0"/>
            <a:ext cx="4181475" cy="68580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01" y="5338908"/>
            <a:ext cx="3124200" cy="1263722"/>
          </a:xfrm>
          <a:prstGeom prst="rect">
            <a:avLst/>
          </a:prstGeom>
        </p:spPr>
      </p:pic>
      <p:sp>
        <p:nvSpPr>
          <p:cNvPr id="11" name="Elipse 10"/>
          <p:cNvSpPr/>
          <p:nvPr/>
        </p:nvSpPr>
        <p:spPr>
          <a:xfrm>
            <a:off x="5396277" y="171752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5695857" y="2746085"/>
            <a:ext cx="2714805" cy="954107"/>
          </a:xfrm>
          <a:prstGeom prst="rect">
            <a:avLst/>
          </a:prstGeom>
          <a:noFill/>
        </p:spPr>
        <p:txBody>
          <a:bodyPr wrap="square" rtlCol="0">
            <a:spAutoFit/>
          </a:bodyPr>
          <a:lstStyle/>
          <a:p>
            <a:pPr algn="ctr"/>
            <a:r>
              <a:rPr lang="es-MX" sz="2800" dirty="0">
                <a:solidFill>
                  <a:schemeClr val="bg1"/>
                </a:solidFill>
                <a:latin typeface="Arial" panose="020B0604020202020204" pitchFamily="34" charset="0"/>
                <a:cs typeface="Arial" panose="020B0604020202020204" pitchFamily="34" charset="0"/>
              </a:rPr>
              <a:t>INICIO</a:t>
            </a:r>
          </a:p>
          <a:p>
            <a:pPr algn="ctr"/>
            <a:r>
              <a:rPr lang="es-MX" sz="2800" dirty="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4888717" y="1062516"/>
            <a:ext cx="4329084" cy="4440085"/>
          </a:xfrm>
          <a:prstGeom prst="rect">
            <a:avLst/>
          </a:prstGeom>
        </p:spPr>
      </p:pic>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045F1FD-BF6F-4D22-A68B-BDD1B5F8A9EA}"/>
              </a:ext>
            </a:extLst>
          </p:cNvPr>
          <p:cNvSpPr txBox="1"/>
          <p:nvPr/>
        </p:nvSpPr>
        <p:spPr>
          <a:xfrm>
            <a:off x="0" y="523226"/>
            <a:ext cx="9144000" cy="589072"/>
          </a:xfrm>
          <a:prstGeom prst="rect">
            <a:avLst/>
          </a:prstGeom>
          <a:noFill/>
        </p:spPr>
        <p:txBody>
          <a:bodyPr wrap="square">
            <a:spAutoFit/>
          </a:bodyPr>
          <a:lstStyle/>
          <a:p>
            <a:pPr algn="ctr">
              <a:lnSpc>
                <a:spcPct val="150000"/>
              </a:lnSpc>
            </a:pPr>
            <a:r>
              <a:rPr lang="es-CO" sz="2400" b="1" dirty="0"/>
              <a:t>ESTADO DE RESULTADO</a:t>
            </a:r>
            <a:endParaRPr lang="es-419" sz="24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Elipse 1">
            <a:extLst>
              <a:ext uri="{FF2B5EF4-FFF2-40B4-BE49-F238E27FC236}">
                <a16:creationId xmlns:a16="http://schemas.microsoft.com/office/drawing/2014/main" id="{DF5981E6-CD78-6238-2DF4-CEA24C568DBB}"/>
              </a:ext>
            </a:extLst>
          </p:cNvPr>
          <p:cNvSpPr/>
          <p:nvPr/>
        </p:nvSpPr>
        <p:spPr>
          <a:xfrm>
            <a:off x="7767560" y="512832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adroTexto 4">
            <a:extLst>
              <a:ext uri="{FF2B5EF4-FFF2-40B4-BE49-F238E27FC236}">
                <a16:creationId xmlns:a16="http://schemas.microsoft.com/office/drawing/2014/main" id="{368B1E25-1739-6F1E-7A66-D81010F936E3}"/>
              </a:ext>
            </a:extLst>
          </p:cNvPr>
          <p:cNvSpPr txBox="1"/>
          <p:nvPr/>
        </p:nvSpPr>
        <p:spPr>
          <a:xfrm flipH="1">
            <a:off x="242047" y="1420393"/>
            <a:ext cx="8659906" cy="4801314"/>
          </a:xfrm>
          <a:prstGeom prst="rect">
            <a:avLst/>
          </a:prstGeom>
          <a:noFill/>
        </p:spPr>
        <p:txBody>
          <a:bodyPr wrap="square" rtlCol="0">
            <a:spAutoFit/>
          </a:bodyPr>
          <a:lstStyle/>
          <a:p>
            <a:pPr algn="just">
              <a:buFont typeface="Arial" panose="020B0604020202020204" pitchFamily="34" charset="0"/>
              <a:buChar char="•"/>
            </a:pPr>
            <a:endParaRPr lang="es-ES" b="0" i="0" dirty="0">
              <a:solidFill>
                <a:srgbClr val="212529"/>
              </a:solidFill>
              <a:effectLst/>
              <a:latin typeface="Nunito" pitchFamily="2" charset="0"/>
            </a:endParaRPr>
          </a:p>
          <a:p>
            <a:pPr algn="just">
              <a:buFont typeface="Arial" panose="020B0604020202020204" pitchFamily="34" charset="0"/>
              <a:buChar char="•"/>
            </a:pPr>
            <a:r>
              <a:rPr lang="es-ES" b="1" i="0" dirty="0">
                <a:solidFill>
                  <a:srgbClr val="363636"/>
                </a:solidFill>
                <a:effectLst/>
                <a:latin typeface="Nunito" pitchFamily="2" charset="0"/>
              </a:rPr>
              <a:t>Gastos y productos financieros:</a:t>
            </a:r>
            <a:r>
              <a:rPr lang="es-ES" b="0" i="0" dirty="0">
                <a:solidFill>
                  <a:srgbClr val="212529"/>
                </a:solidFill>
                <a:effectLst/>
                <a:latin typeface="Nunito" pitchFamily="2" charset="0"/>
              </a:rPr>
              <a:t> Son los gastos e ingresos que la compañía tiene pero que no están relacionados de manera directa con la operación de la misma, por lo general se refiere montos relacionados con bancos como el pago de intereses.</a:t>
            </a:r>
            <a:br>
              <a:rPr lang="es-ES" b="0" i="0" dirty="0">
                <a:solidFill>
                  <a:srgbClr val="212529"/>
                </a:solidFill>
                <a:effectLst/>
                <a:latin typeface="Nunito" pitchFamily="2" charset="0"/>
              </a:rPr>
            </a:br>
            <a:br>
              <a:rPr lang="es-ES" b="0" i="0" dirty="0">
                <a:solidFill>
                  <a:srgbClr val="212529"/>
                </a:solidFill>
                <a:effectLst/>
                <a:latin typeface="Nunito" pitchFamily="2" charset="0"/>
              </a:rPr>
            </a:br>
            <a:endParaRPr lang="es-ES" b="0" i="0" dirty="0">
              <a:solidFill>
                <a:srgbClr val="212529"/>
              </a:solidFill>
              <a:effectLst/>
              <a:latin typeface="Nunito" pitchFamily="2" charset="0"/>
            </a:endParaRPr>
          </a:p>
          <a:p>
            <a:pPr algn="just">
              <a:buFont typeface="Arial" panose="020B0604020202020204" pitchFamily="34" charset="0"/>
              <a:buChar char="•"/>
            </a:pPr>
            <a:r>
              <a:rPr lang="es-ES" b="1" i="0" dirty="0">
                <a:solidFill>
                  <a:srgbClr val="363636"/>
                </a:solidFill>
                <a:effectLst/>
                <a:latin typeface="Nunito" pitchFamily="2" charset="0"/>
              </a:rPr>
              <a:t>Utilidad antes de impuestos:</a:t>
            </a:r>
            <a:r>
              <a:rPr lang="es-ES" b="0" i="0" dirty="0">
                <a:solidFill>
                  <a:srgbClr val="212529"/>
                </a:solidFill>
                <a:effectLst/>
                <a:latin typeface="Nunito" pitchFamily="2" charset="0"/>
              </a:rPr>
              <a:t> Este concepto se refiere a la ganancia o pérdida de la empresa después de cubrir sus compromisos operacionales y financieros.</a:t>
            </a:r>
            <a:br>
              <a:rPr lang="es-ES" b="0" i="0" dirty="0">
                <a:solidFill>
                  <a:srgbClr val="212529"/>
                </a:solidFill>
                <a:effectLst/>
                <a:latin typeface="Nunito" pitchFamily="2" charset="0"/>
              </a:rPr>
            </a:br>
            <a:br>
              <a:rPr lang="es-ES" b="0" i="0" dirty="0">
                <a:solidFill>
                  <a:srgbClr val="212529"/>
                </a:solidFill>
                <a:effectLst/>
                <a:latin typeface="Nunito" pitchFamily="2" charset="0"/>
              </a:rPr>
            </a:br>
            <a:endParaRPr lang="es-ES" b="0" i="0" dirty="0">
              <a:solidFill>
                <a:srgbClr val="212529"/>
              </a:solidFill>
              <a:effectLst/>
              <a:latin typeface="Nunito" pitchFamily="2" charset="0"/>
            </a:endParaRPr>
          </a:p>
          <a:p>
            <a:pPr algn="just">
              <a:buFont typeface="Arial" panose="020B0604020202020204" pitchFamily="34" charset="0"/>
              <a:buChar char="•"/>
            </a:pPr>
            <a:r>
              <a:rPr lang="es-ES" b="1" i="0" dirty="0">
                <a:solidFill>
                  <a:srgbClr val="363636"/>
                </a:solidFill>
                <a:effectLst/>
                <a:latin typeface="Nunito" pitchFamily="2" charset="0"/>
              </a:rPr>
              <a:t>Impuestos: </a:t>
            </a:r>
            <a:r>
              <a:rPr lang="es-ES" b="0" i="0" dirty="0">
                <a:solidFill>
                  <a:srgbClr val="212529"/>
                </a:solidFill>
                <a:effectLst/>
                <a:latin typeface="Nunito" pitchFamily="2" charset="0"/>
              </a:rPr>
              <a:t>Contribuciones sobre las utilidades que la empresa paga al gobierno.</a:t>
            </a:r>
            <a:br>
              <a:rPr lang="es-ES" b="0" i="0" dirty="0">
                <a:solidFill>
                  <a:srgbClr val="212529"/>
                </a:solidFill>
                <a:effectLst/>
                <a:latin typeface="Nunito" pitchFamily="2" charset="0"/>
              </a:rPr>
            </a:br>
            <a:br>
              <a:rPr lang="es-ES" b="0" i="0" dirty="0">
                <a:solidFill>
                  <a:srgbClr val="212529"/>
                </a:solidFill>
                <a:effectLst/>
                <a:latin typeface="Nunito" pitchFamily="2" charset="0"/>
              </a:rPr>
            </a:br>
            <a:endParaRPr lang="es-ES" b="0" i="0" dirty="0">
              <a:solidFill>
                <a:srgbClr val="212529"/>
              </a:solidFill>
              <a:effectLst/>
              <a:latin typeface="Nunito" pitchFamily="2" charset="0"/>
            </a:endParaRPr>
          </a:p>
          <a:p>
            <a:pPr algn="just">
              <a:buFont typeface="Arial" panose="020B0604020202020204" pitchFamily="34" charset="0"/>
              <a:buChar char="•"/>
            </a:pPr>
            <a:r>
              <a:rPr lang="es-ES" b="1" i="0" dirty="0">
                <a:solidFill>
                  <a:srgbClr val="363636"/>
                </a:solidFill>
                <a:effectLst/>
                <a:latin typeface="Nunito" pitchFamily="2" charset="0"/>
              </a:rPr>
              <a:t>Utilidad neta:</a:t>
            </a:r>
            <a:r>
              <a:rPr lang="es-ES" b="0" i="0" dirty="0">
                <a:solidFill>
                  <a:srgbClr val="212529"/>
                </a:solidFill>
                <a:effectLst/>
                <a:latin typeface="Nunito" pitchFamily="2" charset="0"/>
              </a:rPr>
              <a:t> Es la ganancia o pérdida final que la empresa obtiene resultante de sus operaciones después de los gastos operativos, gastos financieros e impuestos.</a:t>
            </a:r>
          </a:p>
          <a:p>
            <a:pPr algn="just"/>
            <a:endParaRPr lang="es-CO" dirty="0"/>
          </a:p>
        </p:txBody>
      </p:sp>
      <p:sp>
        <p:nvSpPr>
          <p:cNvPr id="6" name="CuadroTexto 5">
            <a:extLst>
              <a:ext uri="{FF2B5EF4-FFF2-40B4-BE49-F238E27FC236}">
                <a16:creationId xmlns:a16="http://schemas.microsoft.com/office/drawing/2014/main" id="{FABB4544-7D2B-CAAC-0B80-AEA0FDFFEA63}"/>
              </a:ext>
            </a:extLst>
          </p:cNvPr>
          <p:cNvSpPr txBox="1"/>
          <p:nvPr/>
        </p:nvSpPr>
        <p:spPr>
          <a:xfrm>
            <a:off x="672351" y="6089451"/>
            <a:ext cx="8229601" cy="215444"/>
          </a:xfrm>
          <a:prstGeom prst="rect">
            <a:avLst/>
          </a:prstGeom>
          <a:noFill/>
        </p:spPr>
        <p:txBody>
          <a:bodyPr wrap="square">
            <a:spAutoFit/>
          </a:bodyPr>
          <a:lstStyle/>
          <a:p>
            <a:r>
              <a:rPr lang="es-CO" sz="800" dirty="0"/>
              <a:t>https://blog.corponet.com/que-es-el-estado-de-resultados-y-cuales-son-sus-objetivos</a:t>
            </a:r>
          </a:p>
        </p:txBody>
      </p:sp>
    </p:spTree>
    <p:extLst>
      <p:ext uri="{BB962C8B-B14F-4D97-AF65-F5344CB8AC3E}">
        <p14:creationId xmlns:p14="http://schemas.microsoft.com/office/powerpoint/2010/main" val="205317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045F1FD-BF6F-4D22-A68B-BDD1B5F8A9EA}"/>
              </a:ext>
            </a:extLst>
          </p:cNvPr>
          <p:cNvSpPr txBox="1"/>
          <p:nvPr/>
        </p:nvSpPr>
        <p:spPr>
          <a:xfrm>
            <a:off x="0" y="523226"/>
            <a:ext cx="9144000" cy="936090"/>
          </a:xfrm>
          <a:prstGeom prst="rect">
            <a:avLst/>
          </a:prstGeom>
          <a:noFill/>
        </p:spPr>
        <p:txBody>
          <a:bodyPr wrap="square">
            <a:spAutoFit/>
          </a:bodyPr>
          <a:lstStyle/>
          <a:p>
            <a:pPr algn="ctr">
              <a:lnSpc>
                <a:spcPct val="150000"/>
              </a:lnSpc>
            </a:pPr>
            <a:r>
              <a:rPr lang="es-419" sz="2400" b="1" dirty="0">
                <a:latin typeface="Calibri" panose="020F0502020204030204" pitchFamily="34" charset="0"/>
                <a:ea typeface="Times New Roman" panose="02020603050405020304" pitchFamily="18" charset="0"/>
                <a:cs typeface="Times New Roman" panose="02020603050405020304" pitchFamily="18" charset="0"/>
              </a:rPr>
              <a:t>ESTADOS FINANCIEROS.</a:t>
            </a:r>
          </a:p>
          <a:p>
            <a:pPr algn="ctr">
              <a:lnSpc>
                <a:spcPct val="150000"/>
              </a:lnSpc>
            </a:pPr>
            <a:r>
              <a:rPr lang="es-419" sz="1400" b="1" dirty="0">
                <a:latin typeface="Calibri" panose="020F0502020204030204" pitchFamily="34" charset="0"/>
                <a:ea typeface="Times New Roman" panose="02020603050405020304" pitchFamily="18" charset="0"/>
                <a:cs typeface="Times New Roman" panose="02020603050405020304" pitchFamily="18" charset="0"/>
              </a:rPr>
              <a:t>(BALANCE GENERAL)</a:t>
            </a:r>
          </a:p>
        </p:txBody>
      </p:sp>
      <p:sp>
        <p:nvSpPr>
          <p:cNvPr id="2" name="Elipse 1">
            <a:extLst>
              <a:ext uri="{FF2B5EF4-FFF2-40B4-BE49-F238E27FC236}">
                <a16:creationId xmlns:a16="http://schemas.microsoft.com/office/drawing/2014/main" id="{DF5981E6-CD78-6238-2DF4-CEA24C568DBB}"/>
              </a:ext>
            </a:extLst>
          </p:cNvPr>
          <p:cNvSpPr/>
          <p:nvPr/>
        </p:nvSpPr>
        <p:spPr>
          <a:xfrm>
            <a:off x="7767560" y="512832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adroTexto 4">
            <a:extLst>
              <a:ext uri="{FF2B5EF4-FFF2-40B4-BE49-F238E27FC236}">
                <a16:creationId xmlns:a16="http://schemas.microsoft.com/office/drawing/2014/main" id="{368B1E25-1739-6F1E-7A66-D81010F936E3}"/>
              </a:ext>
            </a:extLst>
          </p:cNvPr>
          <p:cNvSpPr txBox="1"/>
          <p:nvPr/>
        </p:nvSpPr>
        <p:spPr>
          <a:xfrm flipH="1">
            <a:off x="242047" y="1420393"/>
            <a:ext cx="8659906" cy="5355312"/>
          </a:xfrm>
          <a:prstGeom prst="rect">
            <a:avLst/>
          </a:prstGeom>
          <a:noFill/>
        </p:spPr>
        <p:txBody>
          <a:bodyPr wrap="square" rtlCol="0">
            <a:spAutoFit/>
          </a:bodyPr>
          <a:lstStyle/>
          <a:p>
            <a:pPr algn="just">
              <a:buFont typeface="Arial" panose="020B0604020202020204" pitchFamily="34" charset="0"/>
              <a:buChar char="•"/>
            </a:pPr>
            <a:endParaRPr lang="es-ES" b="0" i="0" dirty="0">
              <a:solidFill>
                <a:srgbClr val="212529"/>
              </a:solidFill>
              <a:effectLst/>
              <a:latin typeface="Nunito" pitchFamily="2" charset="0"/>
            </a:endParaRPr>
          </a:p>
          <a:p>
            <a:pPr algn="just"/>
            <a:r>
              <a:rPr lang="es-ES" dirty="0"/>
              <a:t>Es un Informe contable que presenta, en forma ordenada la situación financiera de una empresa en un momento en el tiempo (estático).</a:t>
            </a:r>
          </a:p>
          <a:p>
            <a:pPr algn="just"/>
            <a:r>
              <a:rPr lang="es-ES" dirty="0"/>
              <a:t> </a:t>
            </a:r>
          </a:p>
          <a:p>
            <a:pPr algn="just"/>
            <a:r>
              <a:rPr lang="es-ES" dirty="0"/>
              <a:t>- Muestra la naturaleza y el valor de los recursos, bienes y derechos de la empresa (activos).</a:t>
            </a:r>
          </a:p>
          <a:p>
            <a:pPr marL="285750" indent="-285750" algn="just">
              <a:buFontTx/>
              <a:buChar char="-"/>
            </a:pPr>
            <a:r>
              <a:rPr lang="es-ES" dirty="0"/>
              <a:t>Muestra el valor y la naturaleza de las deudas y obligaciones que gravan esos activos y los derechos de los acreedores (pasivos). </a:t>
            </a:r>
          </a:p>
          <a:p>
            <a:pPr marL="285750" indent="-285750" algn="just">
              <a:buFontTx/>
              <a:buChar char="-"/>
            </a:pPr>
            <a:r>
              <a:rPr lang="es-ES" dirty="0"/>
              <a:t>Muestra el valor y la naturaleza de los aportes y derechos de los accionistas o propietarios. </a:t>
            </a:r>
          </a:p>
          <a:p>
            <a:pPr marL="285750" indent="-285750" algn="just">
              <a:buFontTx/>
              <a:buChar char="-"/>
            </a:pPr>
            <a:r>
              <a:rPr lang="es-ES" dirty="0"/>
              <a:t>Muestra el valor excedente o deficiente de la empresa en sus operaciones (utilidad). </a:t>
            </a:r>
          </a:p>
          <a:p>
            <a:pPr marL="285750" indent="-285750" algn="just">
              <a:buFontTx/>
              <a:buChar char="-"/>
            </a:pPr>
            <a:endParaRPr lang="es-ES" dirty="0"/>
          </a:p>
          <a:p>
            <a:pPr marL="285750" indent="-285750" algn="just">
              <a:buFontTx/>
              <a:buChar char="-"/>
            </a:pPr>
            <a:r>
              <a:rPr lang="es-ES" dirty="0"/>
              <a:t>Su presentación se basa en el principio contable: ACTIVO TOTAL= PASIVOS + PATRIMONIO BALANCE GENERAL</a:t>
            </a:r>
          </a:p>
          <a:p>
            <a:pPr algn="just"/>
            <a:endParaRPr lang="es-ES" dirty="0"/>
          </a:p>
          <a:p>
            <a:pPr algn="just"/>
            <a:endParaRPr lang="es-ES" dirty="0"/>
          </a:p>
          <a:p>
            <a:pPr algn="just"/>
            <a:endParaRPr lang="es-ES" dirty="0"/>
          </a:p>
          <a:p>
            <a:pPr algn="just"/>
            <a:endParaRPr lang="es-ES" dirty="0"/>
          </a:p>
          <a:p>
            <a:pPr algn="just"/>
            <a:r>
              <a:rPr lang="es-ES" dirty="0"/>
              <a:t> https://www.uv.mx/personal/alsalas/files/2013/08/PRINCIPIOS-DE-CONTABILIDAD.pdf </a:t>
            </a:r>
            <a:endParaRPr lang="es-CO" dirty="0"/>
          </a:p>
        </p:txBody>
      </p:sp>
    </p:spTree>
    <p:extLst>
      <p:ext uri="{BB962C8B-B14F-4D97-AF65-F5344CB8AC3E}">
        <p14:creationId xmlns:p14="http://schemas.microsoft.com/office/powerpoint/2010/main" val="2032137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DF5981E6-CD78-6238-2DF4-CEA24C568DBB}"/>
              </a:ext>
            </a:extLst>
          </p:cNvPr>
          <p:cNvSpPr/>
          <p:nvPr/>
        </p:nvSpPr>
        <p:spPr>
          <a:xfrm>
            <a:off x="7767560" y="512832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adroTexto 4">
            <a:extLst>
              <a:ext uri="{FF2B5EF4-FFF2-40B4-BE49-F238E27FC236}">
                <a16:creationId xmlns:a16="http://schemas.microsoft.com/office/drawing/2014/main" id="{368B1E25-1739-6F1E-7A66-D81010F936E3}"/>
              </a:ext>
            </a:extLst>
          </p:cNvPr>
          <p:cNvSpPr txBox="1"/>
          <p:nvPr/>
        </p:nvSpPr>
        <p:spPr>
          <a:xfrm flipH="1">
            <a:off x="1270013" y="1729675"/>
            <a:ext cx="6615953" cy="2031325"/>
          </a:xfrm>
          <a:prstGeom prst="rect">
            <a:avLst/>
          </a:prstGeom>
          <a:noFill/>
        </p:spPr>
        <p:txBody>
          <a:bodyPr wrap="square" rtlCol="0">
            <a:spAutoFit/>
          </a:bodyPr>
          <a:lstStyle/>
          <a:p>
            <a:pPr algn="ctr"/>
            <a:r>
              <a:rPr lang="es-ES" b="1" dirty="0"/>
              <a:t>CONCLUSION </a:t>
            </a:r>
          </a:p>
          <a:p>
            <a:pPr algn="ctr"/>
            <a:endParaRPr lang="es-ES" dirty="0"/>
          </a:p>
          <a:p>
            <a:pPr algn="ctr"/>
            <a:endParaRPr lang="es-ES" dirty="0"/>
          </a:p>
          <a:p>
            <a:pPr algn="just"/>
            <a:r>
              <a:rPr lang="es-ES" dirty="0"/>
              <a:t>Los Estados Financieros y estado de resultados reflejan todo el conjunto de conceptos y funcionamiento de las empresas, toda la información que en ellos se evidencia debe servir para conocer la actualidad real de la compañía.</a:t>
            </a:r>
            <a:endParaRPr lang="es-ES" b="0" i="0" dirty="0">
              <a:solidFill>
                <a:srgbClr val="212529"/>
              </a:solidFill>
              <a:effectLst/>
              <a:latin typeface="Nunito" pitchFamily="2" charset="0"/>
            </a:endParaRPr>
          </a:p>
        </p:txBody>
      </p:sp>
    </p:spTree>
    <p:extLst>
      <p:ext uri="{BB962C8B-B14F-4D97-AF65-F5344CB8AC3E}">
        <p14:creationId xmlns:p14="http://schemas.microsoft.com/office/powerpoint/2010/main" val="400553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3164AE0-4D74-4A65-985D-4663F23F55A2}"/>
              </a:ext>
            </a:extLst>
          </p:cNvPr>
          <p:cNvSpPr/>
          <p:nvPr/>
        </p:nvSpPr>
        <p:spPr>
          <a:xfrm>
            <a:off x="-211496" y="0"/>
            <a:ext cx="9144000" cy="6857999"/>
          </a:xfrm>
          <a:prstGeom prst="rect">
            <a:avLst/>
          </a:prstGeom>
          <a:gradFill flip="none" rotWithShape="1">
            <a:gsLst>
              <a:gs pos="0">
                <a:srgbClr val="D40257"/>
              </a:gs>
              <a:gs pos="40000">
                <a:srgbClr val="013889"/>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800">
                <a:hlinkClick r:id="rId2"/>
              </a:rPr>
              <a:t>Cómo preparar un Balance General Y Estado de Resultados 💰💹 * Fácil y Paso a Paso* - Bing video</a:t>
            </a:r>
            <a:endParaRPr lang="es-CO" sz="800" dirty="0"/>
          </a:p>
        </p:txBody>
      </p:sp>
      <p:sp>
        <p:nvSpPr>
          <p:cNvPr id="4" name="Elipse 3"/>
          <p:cNvSpPr/>
          <p:nvPr/>
        </p:nvSpPr>
        <p:spPr>
          <a:xfrm>
            <a:off x="3030852" y="1770294"/>
            <a:ext cx="3082296" cy="308229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ángulo 2"/>
          <p:cNvSpPr/>
          <p:nvPr/>
        </p:nvSpPr>
        <p:spPr>
          <a:xfrm>
            <a:off x="3171919" y="2711277"/>
            <a:ext cx="2899685" cy="369332"/>
          </a:xfrm>
          <a:prstGeom prst="rect">
            <a:avLst/>
          </a:prstGeom>
        </p:spPr>
        <p:txBody>
          <a:bodyPr wrap="square">
            <a:spAutoFit/>
          </a:bodyPr>
          <a:lstStyle/>
          <a:p>
            <a:pPr algn="ctr"/>
            <a:r>
              <a:rPr lang="es-CO" dirty="0">
                <a:solidFill>
                  <a:schemeClr val="bg1"/>
                </a:solidFill>
              </a:rPr>
              <a:t>Video </a:t>
            </a:r>
          </a:p>
        </p:txBody>
      </p:sp>
    </p:spTree>
    <p:extLst>
      <p:ext uri="{BB962C8B-B14F-4D97-AF65-F5344CB8AC3E}">
        <p14:creationId xmlns:p14="http://schemas.microsoft.com/office/powerpoint/2010/main" val="172294299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0" y="0"/>
            <a:ext cx="9144000" cy="6858000"/>
          </a:xfrm>
          <a:prstGeom prst="rect">
            <a:avLst/>
          </a:prstGeom>
        </p:spPr>
      </p:pic>
      <p:sp>
        <p:nvSpPr>
          <p:cNvPr id="6" name="Rectángulo 5"/>
          <p:cNvSpPr/>
          <p:nvPr/>
        </p:nvSpPr>
        <p:spPr>
          <a:xfrm>
            <a:off x="4791807" y="0"/>
            <a:ext cx="4352193" cy="68580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3156439" y="1477108"/>
            <a:ext cx="3313967" cy="3130062"/>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6354084" y="5754345"/>
            <a:ext cx="2714805" cy="954107"/>
          </a:xfrm>
          <a:prstGeom prst="rect">
            <a:avLst/>
          </a:prstGeom>
          <a:noFill/>
        </p:spPr>
        <p:txBody>
          <a:bodyPr wrap="square" rtlCol="0">
            <a:spAutoFit/>
          </a:bodyPr>
          <a:lstStyle/>
          <a:p>
            <a:pPr algn="ctr"/>
            <a:r>
              <a:rPr lang="es-MX" sz="2800" b="1" dirty="0">
                <a:solidFill>
                  <a:schemeClr val="bg1"/>
                </a:solidFill>
                <a:latin typeface="Century Gothic" panose="020B0502020202020204" pitchFamily="34" charset="0"/>
                <a:cs typeface="Arial" panose="020B0604020202020204" pitchFamily="34" charset="0"/>
              </a:rPr>
              <a:t>FIN DE GRABACIÓN</a:t>
            </a:r>
            <a:endParaRPr lang="en-US" sz="280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648880" y="822096"/>
            <a:ext cx="4329084" cy="4440085"/>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904617" y="4140357"/>
            <a:ext cx="1565790" cy="170790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97" y="2065044"/>
            <a:ext cx="2077406" cy="1747807"/>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18" y="4463383"/>
            <a:ext cx="4096505" cy="1657014"/>
          </a:xfrm>
          <a:prstGeom prst="rect">
            <a:avLst/>
          </a:prstGeom>
        </p:spPr>
      </p:pic>
      <p:grpSp>
        <p:nvGrpSpPr>
          <p:cNvPr id="2" name="Grupo 1"/>
          <p:cNvGrpSpPr/>
          <p:nvPr/>
        </p:nvGrpSpPr>
        <p:grpSpPr>
          <a:xfrm>
            <a:off x="2838850" y="2361222"/>
            <a:ext cx="4780752" cy="3229887"/>
            <a:chOff x="3844276" y="1678843"/>
            <a:chExt cx="6374336" cy="4306516"/>
          </a:xfrm>
        </p:grpSpPr>
        <p:pic>
          <p:nvPicPr>
            <p:cNvPr id="9" name="Imagen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04079" y="2111839"/>
              <a:ext cx="3313967" cy="3130063"/>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CuadroTexto 11"/>
            <p:cNvSpPr txBox="1"/>
            <p:nvPr/>
          </p:nvSpPr>
          <p:spPr>
            <a:xfrm>
              <a:off x="3951209" y="2836618"/>
              <a:ext cx="3889793" cy="2092880"/>
            </a:xfrm>
            <a:prstGeom prst="rect">
              <a:avLst/>
            </a:prstGeom>
            <a:noFill/>
          </p:spPr>
          <p:txBody>
            <a:bodyPr wrap="square" rtlCol="0">
              <a:spAutoFit/>
            </a:bodyPr>
            <a:lstStyle/>
            <a:p>
              <a:pPr algn="ctr"/>
              <a:r>
                <a:rPr lang="es-ES" b="1" i="0" u="sng" dirty="0">
                  <a:solidFill>
                    <a:srgbClr val="094478"/>
                  </a:solidFill>
                  <a:effectLst/>
                  <a:latin typeface="Poppins" panose="00000500000000000000" pitchFamily="2" charset="0"/>
                  <a:hlinkClick r:id="rId4"/>
                </a:rPr>
                <a:t>Relación estado de costos, estado de resultados y estado de situación financiera</a:t>
              </a:r>
              <a:endParaRPr lang="es-ES" b="1" i="0" dirty="0">
                <a:solidFill>
                  <a:srgbClr val="1E88E5"/>
                </a:solidFill>
                <a:effectLst/>
                <a:latin typeface="Poppins" panose="00000500000000000000" pitchFamily="2" charset="0"/>
              </a:endParaRPr>
            </a:p>
            <a:p>
              <a:pPr algn="ctr"/>
              <a:endParaRPr lang="es-MX" sz="2400" b="1" dirty="0">
                <a:latin typeface="Arial" panose="020B0604020202020204" pitchFamily="34" charset="0"/>
                <a:cs typeface="Arial" panose="020B0604020202020204" pitchFamily="34" charset="0"/>
              </a:endParaRPr>
            </a:p>
          </p:txBody>
        </p:sp>
      </p:grpSp>
      <p:pic>
        <p:nvPicPr>
          <p:cNvPr id="13" name="Imagen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8237" y="2103925"/>
            <a:ext cx="3798475" cy="4718916"/>
          </a:xfrm>
          <a:prstGeom prst="rect">
            <a:avLst/>
          </a:prstGeom>
        </p:spPr>
      </p:pic>
      <p:sp>
        <p:nvSpPr>
          <p:cNvPr id="3" name="Rectángulo 2"/>
          <p:cNvSpPr/>
          <p:nvPr/>
        </p:nvSpPr>
        <p:spPr>
          <a:xfrm>
            <a:off x="98887" y="4874666"/>
            <a:ext cx="7001160" cy="2031325"/>
          </a:xfrm>
          <a:prstGeom prst="rect">
            <a:avLst/>
          </a:prstGeom>
        </p:spPr>
        <p:txBody>
          <a:bodyPr wrap="square">
            <a:spAutoFit/>
          </a:bodyPr>
          <a:lstStyle/>
          <a:p>
            <a:r>
              <a:rPr lang="es-ES" b="0" i="0" dirty="0">
                <a:solidFill>
                  <a:srgbClr val="455A64"/>
                </a:solidFill>
                <a:effectLst/>
                <a:latin typeface="Poppins" panose="00000500000000000000" pitchFamily="2" charset="0"/>
              </a:rPr>
              <a:t>ELECTIVA DE PROFUNDIZACION II// Costeo por Procesos //Gestión de Procesos Organizacionales I</a:t>
            </a:r>
            <a:endParaRPr lang="es-ES" b="1" dirty="0"/>
          </a:p>
          <a:p>
            <a:r>
              <a:rPr lang="es-ES" b="1" dirty="0"/>
              <a:t>OLGA LUCIA PABON VILLAMIZAR</a:t>
            </a:r>
          </a:p>
          <a:p>
            <a:r>
              <a:rPr lang="es-ES" b="1" dirty="0"/>
              <a:t>CONTADORA PUBLICA</a:t>
            </a:r>
          </a:p>
          <a:p>
            <a:r>
              <a:rPr lang="es-ES" b="1" dirty="0"/>
              <a:t>MAGISTER TRIBUTARIA</a:t>
            </a:r>
          </a:p>
          <a:p>
            <a:r>
              <a:rPr lang="es-ES" b="1" dirty="0"/>
              <a:t>FUNDACION DE EDUCACION SUPERIOR SAN JOSE.</a:t>
            </a:r>
          </a:p>
          <a:p>
            <a:r>
              <a:rPr lang="es-ES" b="1" dirty="0"/>
              <a:t>SEMANA 12</a:t>
            </a:r>
          </a:p>
        </p:txBody>
      </p:sp>
    </p:spTree>
    <p:extLst>
      <p:ext uri="{BB962C8B-B14F-4D97-AF65-F5344CB8AC3E}">
        <p14:creationId xmlns:p14="http://schemas.microsoft.com/office/powerpoint/2010/main" val="120450092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5" name="Picture 4" descr="Resultado de imagen para avion silueta png">
            <a:extLst>
              <a:ext uri="{FF2B5EF4-FFF2-40B4-BE49-F238E27FC236}">
                <a16:creationId xmlns:a16="http://schemas.microsoft.com/office/drawing/2014/main" id="{10A086D5-F53A-4FF3-815A-9A050312DE6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44272" y="1280113"/>
            <a:ext cx="2055456" cy="21488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4">
            <a:extLst>
              <a:ext uri="{FF2B5EF4-FFF2-40B4-BE49-F238E27FC236}">
                <a16:creationId xmlns:a16="http://schemas.microsoft.com/office/drawing/2014/main" id="{29DB83B5-8887-4804-829F-198FDB03ABA1}"/>
              </a:ext>
            </a:extLst>
          </p:cNvPr>
          <p:cNvSpPr txBox="1"/>
          <p:nvPr/>
        </p:nvSpPr>
        <p:spPr>
          <a:xfrm>
            <a:off x="1062318" y="3639267"/>
            <a:ext cx="7664823" cy="2308324"/>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3600" b="1" dirty="0">
                <a:solidFill>
                  <a:schemeClr val="bg1"/>
                </a:solidFill>
                <a:latin typeface="Contradiction" panose="02000500000000000000" pitchFamily="50" charset="0"/>
                <a:ea typeface="Verdana" panose="020B0604030504040204" pitchFamily="34" charset="0"/>
              </a:rPr>
              <a:t>Es parte de la naturaleza humana tener objetivos claros, metas, proyectos que cumplir, sin importar los vientos fuertes.</a:t>
            </a:r>
          </a:p>
        </p:txBody>
      </p:sp>
    </p:spTree>
    <p:extLst>
      <p:ext uri="{BB962C8B-B14F-4D97-AF65-F5344CB8AC3E}">
        <p14:creationId xmlns:p14="http://schemas.microsoft.com/office/powerpoint/2010/main" val="11845123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p:cNvSpPr/>
          <p:nvPr/>
        </p:nvSpPr>
        <p:spPr>
          <a:xfrm>
            <a:off x="5101437" y="2188294"/>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uadroTexto 10"/>
          <p:cNvSpPr txBox="1"/>
          <p:nvPr/>
        </p:nvSpPr>
        <p:spPr>
          <a:xfrm>
            <a:off x="5225242" y="2237068"/>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46757" y="3495821"/>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uadroTexto 15"/>
          <p:cNvSpPr txBox="1"/>
          <p:nvPr/>
        </p:nvSpPr>
        <p:spPr>
          <a:xfrm>
            <a:off x="5724867" y="3320245"/>
            <a:ext cx="3451247" cy="830997"/>
          </a:xfrm>
          <a:prstGeom prst="rect">
            <a:avLst/>
          </a:prstGeom>
          <a:noFill/>
        </p:spPr>
        <p:txBody>
          <a:bodyPr wrap="square" rtlCol="0">
            <a:spAutoFit/>
          </a:bodyPr>
          <a:lstStyle/>
          <a:p>
            <a:r>
              <a:rPr lang="en-US" sz="1600" b="1" dirty="0">
                <a:latin typeface="Morn Thin" panose="00000200000000000000" pitchFamily="50" charset="0"/>
              </a:rPr>
              <a:t>Ejemplo explicativo estado de resualtado y estado de situacion financiera</a:t>
            </a:r>
          </a:p>
        </p:txBody>
      </p:sp>
      <p:sp>
        <p:nvSpPr>
          <p:cNvPr id="17" name="CuadroTexto 16"/>
          <p:cNvSpPr txBox="1"/>
          <p:nvPr/>
        </p:nvSpPr>
        <p:spPr>
          <a:xfrm>
            <a:off x="5170892" y="3596905"/>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46757" y="4575297"/>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adroTexto 18"/>
          <p:cNvSpPr txBox="1"/>
          <p:nvPr/>
        </p:nvSpPr>
        <p:spPr>
          <a:xfrm>
            <a:off x="5724751" y="4720018"/>
            <a:ext cx="3498432" cy="338554"/>
          </a:xfrm>
          <a:prstGeom prst="rect">
            <a:avLst/>
          </a:prstGeom>
          <a:noFill/>
        </p:spPr>
        <p:txBody>
          <a:bodyPr wrap="square" rtlCol="0">
            <a:spAutoFit/>
          </a:bodyPr>
          <a:lstStyle/>
          <a:p>
            <a:r>
              <a:rPr lang="es-MX" sz="1600" b="1" dirty="0">
                <a:latin typeface="Morn Thin" panose="00000200000000000000" pitchFamily="50" charset="0"/>
              </a:rPr>
              <a:t>Conclusión </a:t>
            </a:r>
          </a:p>
        </p:txBody>
      </p:sp>
      <p:sp>
        <p:nvSpPr>
          <p:cNvPr id="20" name="CuadroTexto 19"/>
          <p:cNvSpPr txBox="1"/>
          <p:nvPr/>
        </p:nvSpPr>
        <p:spPr>
          <a:xfrm>
            <a:off x="5153251" y="4676381"/>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225242" y="1729092"/>
            <a:ext cx="2714805" cy="369332"/>
          </a:xfrm>
          <a:prstGeom prst="rect">
            <a:avLst/>
          </a:prstGeom>
          <a:noFill/>
        </p:spPr>
        <p:txBody>
          <a:bodyPr wrap="square" rtlCol="0">
            <a:spAutoFit/>
          </a:bodyPr>
          <a:lstStyle/>
          <a:p>
            <a:pPr algn="ctr"/>
            <a:r>
              <a:rPr lang="es-MX" b="1" dirty="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
        <p:nvSpPr>
          <p:cNvPr id="5" name="CuadroTexto 4">
            <a:extLst>
              <a:ext uri="{FF2B5EF4-FFF2-40B4-BE49-F238E27FC236}">
                <a16:creationId xmlns:a16="http://schemas.microsoft.com/office/drawing/2014/main" id="{4CF134D1-18DA-17CA-EC37-5971D4DF47B0}"/>
              </a:ext>
            </a:extLst>
          </p:cNvPr>
          <p:cNvSpPr txBox="1"/>
          <p:nvPr/>
        </p:nvSpPr>
        <p:spPr>
          <a:xfrm>
            <a:off x="5724867" y="2311416"/>
            <a:ext cx="3227717" cy="830997"/>
          </a:xfrm>
          <a:prstGeom prst="rect">
            <a:avLst/>
          </a:prstGeom>
          <a:noFill/>
        </p:spPr>
        <p:txBody>
          <a:bodyPr wrap="square">
            <a:spAutoFit/>
          </a:bodyPr>
          <a:lstStyle/>
          <a:p>
            <a:pPr marR="5080">
              <a:lnSpc>
                <a:spcPct val="100000"/>
              </a:lnSpc>
              <a:spcBef>
                <a:spcPts val="110"/>
              </a:spcBef>
            </a:pPr>
            <a:r>
              <a:rPr lang="es-ES" sz="1600" b="1" dirty="0">
                <a:latin typeface="Morn Thin" panose="00000200000000000000" pitchFamily="50" charset="0"/>
              </a:rPr>
              <a:t>Concepto costos de producción  estado de resultado, estado de situación financiera.</a:t>
            </a:r>
          </a:p>
        </p:txBody>
      </p:sp>
    </p:spTree>
    <p:extLst>
      <p:ext uri="{BB962C8B-B14F-4D97-AF65-F5344CB8AC3E}">
        <p14:creationId xmlns:p14="http://schemas.microsoft.com/office/powerpoint/2010/main" val="7922661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045F1FD-BF6F-4D22-A68B-BDD1B5F8A9EA}"/>
              </a:ext>
            </a:extLst>
          </p:cNvPr>
          <p:cNvSpPr txBox="1"/>
          <p:nvPr/>
        </p:nvSpPr>
        <p:spPr>
          <a:xfrm>
            <a:off x="0" y="2029296"/>
            <a:ext cx="9144000" cy="589072"/>
          </a:xfrm>
          <a:prstGeom prst="rect">
            <a:avLst/>
          </a:prstGeom>
          <a:noFill/>
        </p:spPr>
        <p:txBody>
          <a:bodyPr wrap="square">
            <a:spAutoFit/>
          </a:bodyPr>
          <a:lstStyle/>
          <a:p>
            <a:pPr algn="ctr">
              <a:lnSpc>
                <a:spcPct val="150000"/>
              </a:lnSpc>
            </a:pPr>
            <a:r>
              <a:rPr lang="es-ES" sz="2400" b="1" dirty="0"/>
              <a:t>ESTADO DE COSTOS DE PRODUCCION Y VENTA </a:t>
            </a:r>
            <a:endParaRPr lang="es-419" sz="24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Elipse 1">
            <a:extLst>
              <a:ext uri="{FF2B5EF4-FFF2-40B4-BE49-F238E27FC236}">
                <a16:creationId xmlns:a16="http://schemas.microsoft.com/office/drawing/2014/main" id="{DF5981E6-CD78-6238-2DF4-CEA24C568DBB}"/>
              </a:ext>
            </a:extLst>
          </p:cNvPr>
          <p:cNvSpPr/>
          <p:nvPr/>
        </p:nvSpPr>
        <p:spPr>
          <a:xfrm>
            <a:off x="7767560" y="512832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adroTexto 4">
            <a:extLst>
              <a:ext uri="{FF2B5EF4-FFF2-40B4-BE49-F238E27FC236}">
                <a16:creationId xmlns:a16="http://schemas.microsoft.com/office/drawing/2014/main" id="{368B1E25-1739-6F1E-7A66-D81010F936E3}"/>
              </a:ext>
            </a:extLst>
          </p:cNvPr>
          <p:cNvSpPr txBox="1"/>
          <p:nvPr/>
        </p:nvSpPr>
        <p:spPr>
          <a:xfrm flipH="1">
            <a:off x="1452282" y="3429000"/>
            <a:ext cx="7148458" cy="1200329"/>
          </a:xfrm>
          <a:prstGeom prst="rect">
            <a:avLst/>
          </a:prstGeom>
          <a:noFill/>
        </p:spPr>
        <p:txBody>
          <a:bodyPr wrap="square" rtlCol="0">
            <a:spAutoFit/>
          </a:bodyPr>
          <a:lstStyle/>
          <a:p>
            <a:r>
              <a:rPr lang="es-ES"/>
              <a:t>El estado de costos de producción y ventas es un informe que permite conocer el costo de los productos fabricados durante un período, así como el costo de las ventas de los productos en el período. Este costo de ventas es el que se llevará posteriormente al estado de resultados. </a:t>
            </a:r>
            <a:endParaRPr lang="es-CO"/>
          </a:p>
        </p:txBody>
      </p:sp>
    </p:spTree>
    <p:extLst>
      <p:ext uri="{BB962C8B-B14F-4D97-AF65-F5344CB8AC3E}">
        <p14:creationId xmlns:p14="http://schemas.microsoft.com/office/powerpoint/2010/main" val="41281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045F1FD-BF6F-4D22-A68B-BDD1B5F8A9EA}"/>
              </a:ext>
            </a:extLst>
          </p:cNvPr>
          <p:cNvSpPr txBox="1"/>
          <p:nvPr/>
        </p:nvSpPr>
        <p:spPr>
          <a:xfrm>
            <a:off x="0" y="2029296"/>
            <a:ext cx="9144000" cy="589072"/>
          </a:xfrm>
          <a:prstGeom prst="rect">
            <a:avLst/>
          </a:prstGeom>
          <a:noFill/>
        </p:spPr>
        <p:txBody>
          <a:bodyPr wrap="square">
            <a:spAutoFit/>
          </a:bodyPr>
          <a:lstStyle/>
          <a:p>
            <a:pPr algn="ctr">
              <a:lnSpc>
                <a:spcPct val="150000"/>
              </a:lnSpc>
            </a:pPr>
            <a:r>
              <a:rPr lang="es-CO" sz="2400" b="1" dirty="0"/>
              <a:t>ESTADO DE RESULTADO</a:t>
            </a:r>
            <a:endParaRPr lang="es-419" sz="24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Elipse 1">
            <a:extLst>
              <a:ext uri="{FF2B5EF4-FFF2-40B4-BE49-F238E27FC236}">
                <a16:creationId xmlns:a16="http://schemas.microsoft.com/office/drawing/2014/main" id="{DF5981E6-CD78-6238-2DF4-CEA24C568DBB}"/>
              </a:ext>
            </a:extLst>
          </p:cNvPr>
          <p:cNvSpPr/>
          <p:nvPr/>
        </p:nvSpPr>
        <p:spPr>
          <a:xfrm>
            <a:off x="7767560" y="512832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adroTexto 4">
            <a:extLst>
              <a:ext uri="{FF2B5EF4-FFF2-40B4-BE49-F238E27FC236}">
                <a16:creationId xmlns:a16="http://schemas.microsoft.com/office/drawing/2014/main" id="{368B1E25-1739-6F1E-7A66-D81010F936E3}"/>
              </a:ext>
            </a:extLst>
          </p:cNvPr>
          <p:cNvSpPr txBox="1"/>
          <p:nvPr/>
        </p:nvSpPr>
        <p:spPr>
          <a:xfrm flipH="1">
            <a:off x="997771" y="2946971"/>
            <a:ext cx="7148458" cy="2585323"/>
          </a:xfrm>
          <a:prstGeom prst="rect">
            <a:avLst/>
          </a:prstGeom>
          <a:noFill/>
        </p:spPr>
        <p:txBody>
          <a:bodyPr wrap="square" rtlCol="0">
            <a:spAutoFit/>
          </a:bodyPr>
          <a:lstStyle/>
          <a:p>
            <a:pPr algn="just"/>
            <a:r>
              <a:rPr lang="es-ES" dirty="0"/>
              <a:t>Es conocido como el estado de ganancias y pérdidas o estado de resultados, se caracteriza por ser un reporte de carácter financiero que lleva al detalle cuáles fueron los ingresos que obtuvo una empresa, sus costos y gastos tomando como base un periodo determinado. Con el fin de determinar en beneficio económico o perdida dentro de la empresa. Este estado financiero básico está enfocado a la parte operativa de una empresa, ya que en él están plasmados los ingresos, costos y gastos que se generan al estar operando día a día. El fin último es mostrar la utilidad o pérdida final de la empresa en un determinado periodo de tiempo.</a:t>
            </a:r>
            <a:endParaRPr lang="es-CO" dirty="0"/>
          </a:p>
        </p:txBody>
      </p:sp>
    </p:spTree>
    <p:extLst>
      <p:ext uri="{BB962C8B-B14F-4D97-AF65-F5344CB8AC3E}">
        <p14:creationId xmlns:p14="http://schemas.microsoft.com/office/powerpoint/2010/main" val="713371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045F1FD-BF6F-4D22-A68B-BDD1B5F8A9EA}"/>
              </a:ext>
            </a:extLst>
          </p:cNvPr>
          <p:cNvSpPr txBox="1"/>
          <p:nvPr/>
        </p:nvSpPr>
        <p:spPr>
          <a:xfrm>
            <a:off x="0" y="2029296"/>
            <a:ext cx="9144000" cy="589072"/>
          </a:xfrm>
          <a:prstGeom prst="rect">
            <a:avLst/>
          </a:prstGeom>
          <a:noFill/>
        </p:spPr>
        <p:txBody>
          <a:bodyPr wrap="square">
            <a:spAutoFit/>
          </a:bodyPr>
          <a:lstStyle/>
          <a:p>
            <a:pPr algn="ctr">
              <a:lnSpc>
                <a:spcPct val="150000"/>
              </a:lnSpc>
            </a:pPr>
            <a:r>
              <a:rPr lang="es-CO" sz="2400" b="1" dirty="0"/>
              <a:t>ESTADO DE RESULTADO</a:t>
            </a:r>
            <a:endParaRPr lang="es-419" sz="24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Elipse 1">
            <a:extLst>
              <a:ext uri="{FF2B5EF4-FFF2-40B4-BE49-F238E27FC236}">
                <a16:creationId xmlns:a16="http://schemas.microsoft.com/office/drawing/2014/main" id="{DF5981E6-CD78-6238-2DF4-CEA24C568DBB}"/>
              </a:ext>
            </a:extLst>
          </p:cNvPr>
          <p:cNvSpPr/>
          <p:nvPr/>
        </p:nvSpPr>
        <p:spPr>
          <a:xfrm>
            <a:off x="7767560" y="512832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adroTexto 4">
            <a:extLst>
              <a:ext uri="{FF2B5EF4-FFF2-40B4-BE49-F238E27FC236}">
                <a16:creationId xmlns:a16="http://schemas.microsoft.com/office/drawing/2014/main" id="{368B1E25-1739-6F1E-7A66-D81010F936E3}"/>
              </a:ext>
            </a:extLst>
          </p:cNvPr>
          <p:cNvSpPr txBox="1"/>
          <p:nvPr/>
        </p:nvSpPr>
        <p:spPr>
          <a:xfrm flipH="1">
            <a:off x="997771" y="2946971"/>
            <a:ext cx="7148458" cy="1477328"/>
          </a:xfrm>
          <a:prstGeom prst="rect">
            <a:avLst/>
          </a:prstGeom>
          <a:noFill/>
        </p:spPr>
        <p:txBody>
          <a:bodyPr wrap="square" rtlCol="0">
            <a:spAutoFit/>
          </a:bodyPr>
          <a:lstStyle/>
          <a:p>
            <a:pPr algn="just"/>
            <a:r>
              <a:rPr lang="es-ES" dirty="0"/>
              <a:t>En un estado de resultados se pueden plantear diversos criterios que incluyen lo siguientes aspectos </a:t>
            </a:r>
          </a:p>
          <a:p>
            <a:pPr algn="just"/>
            <a:r>
              <a:rPr lang="es-ES" dirty="0"/>
              <a:t>• Principios de Contabilidad Generalmente aplicados. </a:t>
            </a:r>
          </a:p>
          <a:p>
            <a:pPr algn="just"/>
            <a:r>
              <a:rPr lang="es-ES" dirty="0"/>
              <a:t>• Expectativas de la Gerencia. </a:t>
            </a:r>
          </a:p>
          <a:p>
            <a:pPr algn="just"/>
            <a:r>
              <a:rPr lang="es-ES" dirty="0"/>
              <a:t>• Relación con el Balance General.</a:t>
            </a:r>
            <a:endParaRPr lang="es-CO" dirty="0"/>
          </a:p>
        </p:txBody>
      </p:sp>
      <p:sp>
        <p:nvSpPr>
          <p:cNvPr id="3" name="CuadroTexto 2">
            <a:extLst>
              <a:ext uri="{FF2B5EF4-FFF2-40B4-BE49-F238E27FC236}">
                <a16:creationId xmlns:a16="http://schemas.microsoft.com/office/drawing/2014/main" id="{09579819-83A6-4F0F-A1DE-31FFEF29118C}"/>
              </a:ext>
            </a:extLst>
          </p:cNvPr>
          <p:cNvSpPr txBox="1"/>
          <p:nvPr/>
        </p:nvSpPr>
        <p:spPr>
          <a:xfrm>
            <a:off x="672351" y="6089451"/>
            <a:ext cx="8229601" cy="215444"/>
          </a:xfrm>
          <a:prstGeom prst="rect">
            <a:avLst/>
          </a:prstGeom>
          <a:noFill/>
        </p:spPr>
        <p:txBody>
          <a:bodyPr wrap="square">
            <a:spAutoFit/>
          </a:bodyPr>
          <a:lstStyle/>
          <a:p>
            <a:r>
              <a:rPr lang="es-CO" sz="800" dirty="0"/>
              <a:t>https://blog.corponet.com/que-es-el-estado-de-resultados-y-cuales-son-sus-objetivos</a:t>
            </a:r>
          </a:p>
        </p:txBody>
      </p:sp>
    </p:spTree>
    <p:extLst>
      <p:ext uri="{BB962C8B-B14F-4D97-AF65-F5344CB8AC3E}">
        <p14:creationId xmlns:p14="http://schemas.microsoft.com/office/powerpoint/2010/main" val="2099311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DF5981E6-CD78-6238-2DF4-CEA24C568DBB}"/>
              </a:ext>
            </a:extLst>
          </p:cNvPr>
          <p:cNvSpPr/>
          <p:nvPr/>
        </p:nvSpPr>
        <p:spPr>
          <a:xfrm>
            <a:off x="7767560" y="512832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adroTexto 4">
            <a:extLst>
              <a:ext uri="{FF2B5EF4-FFF2-40B4-BE49-F238E27FC236}">
                <a16:creationId xmlns:a16="http://schemas.microsoft.com/office/drawing/2014/main" id="{368B1E25-1739-6F1E-7A66-D81010F936E3}"/>
              </a:ext>
            </a:extLst>
          </p:cNvPr>
          <p:cNvSpPr txBox="1"/>
          <p:nvPr/>
        </p:nvSpPr>
        <p:spPr>
          <a:xfrm flipH="1">
            <a:off x="268942" y="1061045"/>
            <a:ext cx="8875058" cy="6001643"/>
          </a:xfrm>
          <a:prstGeom prst="rect">
            <a:avLst/>
          </a:prstGeom>
          <a:noFill/>
        </p:spPr>
        <p:txBody>
          <a:bodyPr wrap="square" rtlCol="0">
            <a:spAutoFit/>
          </a:bodyPr>
          <a:lstStyle/>
          <a:p>
            <a:pPr algn="ctr"/>
            <a:r>
              <a:rPr lang="es-ES" sz="2400" b="1" i="0" dirty="0">
                <a:solidFill>
                  <a:srgbClr val="363636"/>
                </a:solidFill>
                <a:effectLst/>
                <a:latin typeface="helvetica" panose="020B0604020202020204" pitchFamily="34" charset="0"/>
              </a:rPr>
              <a:t>Estructura del estado de resultados.</a:t>
            </a:r>
          </a:p>
          <a:p>
            <a:pPr algn="just"/>
            <a:endParaRPr lang="es-ES" b="0" i="0" dirty="0">
              <a:solidFill>
                <a:srgbClr val="212529"/>
              </a:solidFill>
              <a:effectLst/>
              <a:latin typeface="-apple-system"/>
            </a:endParaRPr>
          </a:p>
          <a:p>
            <a:pPr algn="just"/>
            <a:r>
              <a:rPr lang="es-ES" b="0" i="0" dirty="0">
                <a:solidFill>
                  <a:srgbClr val="212529"/>
                </a:solidFill>
                <a:effectLst/>
                <a:latin typeface="Nunito" pitchFamily="2" charset="0"/>
              </a:rPr>
              <a:t>La estructura del estado de pérdidas y ganancias se agrupa de la siguiente manera: </a:t>
            </a:r>
            <a:r>
              <a:rPr lang="es-ES" b="1" i="0" dirty="0">
                <a:solidFill>
                  <a:srgbClr val="363636"/>
                </a:solidFill>
                <a:effectLst/>
                <a:latin typeface="Nunito" pitchFamily="2" charset="0"/>
              </a:rPr>
              <a:t>ingresos, costos y gastos</a:t>
            </a:r>
            <a:r>
              <a:rPr lang="es-ES" b="0" i="0" dirty="0">
                <a:solidFill>
                  <a:srgbClr val="212529"/>
                </a:solidFill>
                <a:effectLst/>
                <a:latin typeface="Nunito" pitchFamily="2" charset="0"/>
              </a:rPr>
              <a:t>. En base a estos tres rubros principales se estructura el reporte.</a:t>
            </a:r>
            <a:endParaRPr lang="es-ES" b="0" i="0" dirty="0">
              <a:solidFill>
                <a:srgbClr val="212529"/>
              </a:solidFill>
              <a:effectLst/>
              <a:latin typeface="-apple-system"/>
            </a:endParaRPr>
          </a:p>
          <a:p>
            <a:pPr algn="just"/>
            <a:r>
              <a:rPr lang="es-ES" b="0" i="0" dirty="0">
                <a:solidFill>
                  <a:srgbClr val="212529"/>
                </a:solidFill>
                <a:effectLst/>
                <a:latin typeface="Nunito" pitchFamily="2" charset="0"/>
              </a:rPr>
              <a:t>Estado de resultados</a:t>
            </a:r>
            <a:endParaRPr lang="es-ES" b="0" i="0" dirty="0">
              <a:solidFill>
                <a:srgbClr val="212529"/>
              </a:solidFill>
              <a:effectLst/>
              <a:latin typeface="-apple-system"/>
            </a:endParaRPr>
          </a:p>
          <a:p>
            <a:pPr algn="just"/>
            <a:r>
              <a:rPr lang="es-ES" b="0" i="0" dirty="0">
                <a:solidFill>
                  <a:srgbClr val="212529"/>
                </a:solidFill>
                <a:effectLst/>
                <a:latin typeface="Nunito" pitchFamily="2" charset="0"/>
              </a:rPr>
              <a:t>Las principales </a:t>
            </a:r>
            <a:r>
              <a:rPr lang="es-ES" b="1" i="0" dirty="0">
                <a:solidFill>
                  <a:srgbClr val="363636"/>
                </a:solidFill>
                <a:effectLst/>
                <a:latin typeface="Nunito" pitchFamily="2" charset="0"/>
              </a:rPr>
              <a:t>cuentas </a:t>
            </a:r>
            <a:r>
              <a:rPr lang="es-ES" b="0" i="0" dirty="0">
                <a:solidFill>
                  <a:srgbClr val="212529"/>
                </a:solidFill>
                <a:effectLst/>
                <a:latin typeface="Nunito" pitchFamily="2" charset="0"/>
              </a:rPr>
              <a:t>son las siguientes:</a:t>
            </a:r>
            <a:endParaRPr lang="es-ES" b="0" i="0" dirty="0">
              <a:solidFill>
                <a:srgbClr val="212529"/>
              </a:solidFill>
              <a:effectLst/>
              <a:latin typeface="-apple-system"/>
            </a:endParaRPr>
          </a:p>
          <a:p>
            <a:pPr algn="just">
              <a:buFont typeface="Arial" panose="020B0604020202020204" pitchFamily="34" charset="0"/>
              <a:buChar char="•"/>
            </a:pPr>
            <a:br>
              <a:rPr lang="es-ES" dirty="0"/>
            </a:br>
            <a:r>
              <a:rPr lang="es-ES" b="1" i="0" dirty="0">
                <a:solidFill>
                  <a:srgbClr val="363636"/>
                </a:solidFill>
                <a:effectLst/>
                <a:latin typeface="Nunito" pitchFamily="2" charset="0"/>
              </a:rPr>
              <a:t>Ventas:</a:t>
            </a:r>
            <a:r>
              <a:rPr lang="es-ES" b="0" i="0" dirty="0">
                <a:solidFill>
                  <a:srgbClr val="212529"/>
                </a:solidFill>
                <a:effectLst/>
                <a:latin typeface="Nunito" pitchFamily="2" charset="0"/>
              </a:rPr>
              <a:t> Este dato es el primero que aparece en el estado de resultados, debe corresponder a los ingresos por ventas en el periodo determinado.</a:t>
            </a:r>
          </a:p>
          <a:p>
            <a:pPr algn="just">
              <a:buFont typeface="Arial" panose="020B0604020202020204" pitchFamily="34" charset="0"/>
              <a:buChar char="•"/>
            </a:pPr>
            <a:r>
              <a:rPr lang="es-ES" b="1" i="0" dirty="0">
                <a:solidFill>
                  <a:srgbClr val="363636"/>
                </a:solidFill>
                <a:effectLst/>
                <a:latin typeface="Nunito" pitchFamily="2" charset="0"/>
              </a:rPr>
              <a:t>Costo de ventas:</a:t>
            </a:r>
            <a:r>
              <a:rPr lang="es-ES" b="0" i="0" dirty="0">
                <a:solidFill>
                  <a:srgbClr val="212529"/>
                </a:solidFill>
                <a:effectLst/>
                <a:latin typeface="Nunito" pitchFamily="2" charset="0"/>
              </a:rPr>
              <a:t> Este concepto se refiere a la cantidad que le costó a la empresa el artículo que está vendiendo.</a:t>
            </a:r>
          </a:p>
          <a:p>
            <a:pPr algn="just">
              <a:buFont typeface="Arial" panose="020B0604020202020204" pitchFamily="34" charset="0"/>
              <a:buChar char="•"/>
            </a:pPr>
            <a:r>
              <a:rPr lang="es-ES" b="1" i="0" dirty="0">
                <a:solidFill>
                  <a:srgbClr val="363636"/>
                </a:solidFill>
                <a:effectLst/>
                <a:latin typeface="Nunito" pitchFamily="2" charset="0"/>
              </a:rPr>
              <a:t>Utilidad o margen bruto:</a:t>
            </a:r>
            <a:r>
              <a:rPr lang="es-ES" b="0" i="0" dirty="0">
                <a:solidFill>
                  <a:srgbClr val="212529"/>
                </a:solidFill>
                <a:effectLst/>
                <a:latin typeface="Nunito" pitchFamily="2" charset="0"/>
              </a:rPr>
              <a:t> Es la diferencia entre las ventas y el costo de ventas. Es un indicador de cuánto se gana en términos brutos con el producto es decir, si no existiera ningún otro gasto, la comparativa del precio de venta contra lo que cuesta producirlo o adquirirlo según sea el caso.</a:t>
            </a:r>
          </a:p>
          <a:p>
            <a:pPr algn="just">
              <a:buFont typeface="Arial" panose="020B0604020202020204" pitchFamily="34" charset="0"/>
              <a:buChar char="•"/>
            </a:pPr>
            <a:r>
              <a:rPr lang="es-ES" b="1" i="0" dirty="0">
                <a:solidFill>
                  <a:srgbClr val="363636"/>
                </a:solidFill>
                <a:effectLst/>
                <a:latin typeface="Nunito" pitchFamily="2" charset="0"/>
              </a:rPr>
              <a:t>Gastos de operación:</a:t>
            </a:r>
            <a:r>
              <a:rPr lang="es-ES" b="0" i="0" dirty="0">
                <a:solidFill>
                  <a:srgbClr val="212529"/>
                </a:solidFill>
                <a:effectLst/>
                <a:latin typeface="Nunito" pitchFamily="2" charset="0"/>
              </a:rPr>
              <a:t> En este rubro se incluyen todos aquellos gastos que están directamente involucrados con el funcionamiento de la empresa. Algunos ejemplos son: los servicios como luz, agua, renta, salarios, etc.</a:t>
            </a:r>
            <a:br>
              <a:rPr lang="es-ES" b="0" i="0" dirty="0">
                <a:solidFill>
                  <a:srgbClr val="212529"/>
                </a:solidFill>
                <a:effectLst/>
                <a:latin typeface="helvetica" panose="020B0604020202020204" pitchFamily="34" charset="0"/>
              </a:rPr>
            </a:br>
            <a:endParaRPr lang="es-ES" b="0" i="0" dirty="0">
              <a:solidFill>
                <a:srgbClr val="212529"/>
              </a:solidFill>
              <a:effectLst/>
              <a:latin typeface="Nunito" pitchFamily="2" charset="0"/>
            </a:endParaRPr>
          </a:p>
          <a:p>
            <a:pPr algn="just"/>
            <a:endParaRPr lang="es-CO" dirty="0"/>
          </a:p>
        </p:txBody>
      </p:sp>
      <p:sp>
        <p:nvSpPr>
          <p:cNvPr id="3" name="CuadroTexto 2">
            <a:extLst>
              <a:ext uri="{FF2B5EF4-FFF2-40B4-BE49-F238E27FC236}">
                <a16:creationId xmlns:a16="http://schemas.microsoft.com/office/drawing/2014/main" id="{D2F324C6-67D9-0CF2-F343-32D938EF7644}"/>
              </a:ext>
            </a:extLst>
          </p:cNvPr>
          <p:cNvSpPr txBox="1"/>
          <p:nvPr/>
        </p:nvSpPr>
        <p:spPr>
          <a:xfrm>
            <a:off x="0" y="6477912"/>
            <a:ext cx="8229601" cy="215444"/>
          </a:xfrm>
          <a:prstGeom prst="rect">
            <a:avLst/>
          </a:prstGeom>
          <a:noFill/>
        </p:spPr>
        <p:txBody>
          <a:bodyPr wrap="square">
            <a:spAutoFit/>
          </a:bodyPr>
          <a:lstStyle/>
          <a:p>
            <a:r>
              <a:rPr lang="es-CO" sz="800" dirty="0"/>
              <a:t>https://blog.corponet.com/que-es-el-estado-de-resultados-y-cuales-son-sus-objetivos</a:t>
            </a:r>
          </a:p>
        </p:txBody>
      </p:sp>
    </p:spTree>
    <p:extLst>
      <p:ext uri="{BB962C8B-B14F-4D97-AF65-F5344CB8AC3E}">
        <p14:creationId xmlns:p14="http://schemas.microsoft.com/office/powerpoint/2010/main" val="3806318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045F1FD-BF6F-4D22-A68B-BDD1B5F8A9EA}"/>
              </a:ext>
            </a:extLst>
          </p:cNvPr>
          <p:cNvSpPr txBox="1"/>
          <p:nvPr/>
        </p:nvSpPr>
        <p:spPr>
          <a:xfrm>
            <a:off x="0" y="523226"/>
            <a:ext cx="9144000" cy="589072"/>
          </a:xfrm>
          <a:prstGeom prst="rect">
            <a:avLst/>
          </a:prstGeom>
          <a:noFill/>
        </p:spPr>
        <p:txBody>
          <a:bodyPr wrap="square">
            <a:spAutoFit/>
          </a:bodyPr>
          <a:lstStyle/>
          <a:p>
            <a:pPr algn="ctr">
              <a:lnSpc>
                <a:spcPct val="150000"/>
              </a:lnSpc>
            </a:pPr>
            <a:r>
              <a:rPr lang="es-CO" sz="2400" b="1" dirty="0"/>
              <a:t>ESTADO DE RESULTADO</a:t>
            </a:r>
            <a:endParaRPr lang="es-419" sz="2400" b="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Elipse 1">
            <a:extLst>
              <a:ext uri="{FF2B5EF4-FFF2-40B4-BE49-F238E27FC236}">
                <a16:creationId xmlns:a16="http://schemas.microsoft.com/office/drawing/2014/main" id="{DF5981E6-CD78-6238-2DF4-CEA24C568DBB}"/>
              </a:ext>
            </a:extLst>
          </p:cNvPr>
          <p:cNvSpPr/>
          <p:nvPr/>
        </p:nvSpPr>
        <p:spPr>
          <a:xfrm>
            <a:off x="7767560" y="512832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adroTexto 4">
            <a:extLst>
              <a:ext uri="{FF2B5EF4-FFF2-40B4-BE49-F238E27FC236}">
                <a16:creationId xmlns:a16="http://schemas.microsoft.com/office/drawing/2014/main" id="{368B1E25-1739-6F1E-7A66-D81010F936E3}"/>
              </a:ext>
            </a:extLst>
          </p:cNvPr>
          <p:cNvSpPr txBox="1"/>
          <p:nvPr/>
        </p:nvSpPr>
        <p:spPr>
          <a:xfrm flipH="1">
            <a:off x="322729" y="1729675"/>
            <a:ext cx="8659906" cy="5078313"/>
          </a:xfrm>
          <a:prstGeom prst="rect">
            <a:avLst/>
          </a:prstGeom>
          <a:noFill/>
        </p:spPr>
        <p:txBody>
          <a:bodyPr wrap="square" rtlCol="0">
            <a:spAutoFit/>
          </a:bodyPr>
          <a:lstStyle/>
          <a:p>
            <a:pPr algn="l">
              <a:buFont typeface="Arial" panose="020B0604020202020204" pitchFamily="34" charset="0"/>
              <a:buChar char="•"/>
            </a:pPr>
            <a:endParaRPr lang="es-ES" b="0" i="0" dirty="0">
              <a:solidFill>
                <a:srgbClr val="212529"/>
              </a:solidFill>
              <a:effectLst/>
              <a:latin typeface="Nunito" pitchFamily="2" charset="0"/>
            </a:endParaRPr>
          </a:p>
          <a:p>
            <a:pPr algn="l">
              <a:buFont typeface="Arial" panose="020B0604020202020204" pitchFamily="34" charset="0"/>
              <a:buChar char="•"/>
            </a:pPr>
            <a:r>
              <a:rPr lang="es-ES" b="1" i="0" u="sng" dirty="0">
                <a:solidFill>
                  <a:srgbClr val="FC6805"/>
                </a:solidFill>
                <a:effectLst/>
                <a:latin typeface="Nunito" pitchFamily="2" charset="0"/>
                <a:hlinkClick r:id="rId3"/>
              </a:rPr>
              <a:t>Utilidad sobre flujo (EBITDA)</a:t>
            </a:r>
            <a:r>
              <a:rPr lang="es-ES" b="1" i="0" dirty="0">
                <a:solidFill>
                  <a:srgbClr val="363636"/>
                </a:solidFill>
                <a:effectLst/>
                <a:latin typeface="Nunito" pitchFamily="2" charset="0"/>
              </a:rPr>
              <a:t>:</a:t>
            </a:r>
            <a:r>
              <a:rPr lang="es-ES" b="0" i="0" dirty="0">
                <a:solidFill>
                  <a:srgbClr val="212529"/>
                </a:solidFill>
                <a:effectLst/>
                <a:latin typeface="Nunito" pitchFamily="2" charset="0"/>
              </a:rPr>
              <a:t> Es un indicador financiero que mide las ganancias o utilidad que obtiene una empresa sin tomar en cuenta los gastos financieros, impuestos y otros gastos contables que no implican una salida de dinero real de la empresa como son las amortizaciones y depreciaciones.</a:t>
            </a:r>
            <a:br>
              <a:rPr lang="es-ES" b="0" i="0" dirty="0">
                <a:solidFill>
                  <a:srgbClr val="212529"/>
                </a:solidFill>
                <a:effectLst/>
                <a:latin typeface="helvetica" panose="020B0604020202020204" pitchFamily="34" charset="0"/>
              </a:rPr>
            </a:br>
            <a:endParaRPr lang="es-ES" b="0" i="0" dirty="0">
              <a:solidFill>
                <a:srgbClr val="212529"/>
              </a:solidFill>
              <a:effectLst/>
              <a:latin typeface="Nunito" pitchFamily="2" charset="0"/>
            </a:endParaRPr>
          </a:p>
          <a:p>
            <a:pPr algn="l">
              <a:buFont typeface="Arial" panose="020B0604020202020204" pitchFamily="34" charset="0"/>
              <a:buChar char="•"/>
            </a:pPr>
            <a:r>
              <a:rPr lang="es-ES" b="1" i="0" u="sng" dirty="0">
                <a:solidFill>
                  <a:srgbClr val="FC6805"/>
                </a:solidFill>
                <a:effectLst/>
                <a:latin typeface="Nunito" pitchFamily="2" charset="0"/>
                <a:hlinkClick r:id="rId4"/>
              </a:rPr>
              <a:t>Depreciaciones y amortizaciones</a:t>
            </a:r>
            <a:r>
              <a:rPr lang="es-ES" b="1" i="0" dirty="0">
                <a:solidFill>
                  <a:srgbClr val="363636"/>
                </a:solidFill>
                <a:effectLst/>
                <a:latin typeface="Nunito" pitchFamily="2" charset="0"/>
              </a:rPr>
              <a:t>:</a:t>
            </a:r>
            <a:r>
              <a:rPr lang="es-ES" b="0" i="0" dirty="0">
                <a:solidFill>
                  <a:srgbClr val="212529"/>
                </a:solidFill>
                <a:effectLst/>
                <a:latin typeface="Nunito" pitchFamily="2" charset="0"/>
              </a:rPr>
              <a:t> Son importes que de manera anual se aplican para disminuir el valor contable a los bienes tangibles que la empresa utiliza para llevar a cabo sus operaciones (activos fijos), por ejemplo el equipo de transporte de una empresa.</a:t>
            </a:r>
          </a:p>
          <a:p>
            <a:pPr algn="l">
              <a:buFont typeface="Arial" panose="020B0604020202020204" pitchFamily="34" charset="0"/>
              <a:buChar char="•"/>
            </a:pPr>
            <a:r>
              <a:rPr lang="es-ES" b="1" i="0" dirty="0">
                <a:solidFill>
                  <a:srgbClr val="363636"/>
                </a:solidFill>
                <a:effectLst/>
                <a:latin typeface="Nunito" pitchFamily="2" charset="0"/>
              </a:rPr>
              <a:t>Utilidad de operación:</a:t>
            </a:r>
            <a:r>
              <a:rPr lang="es-ES" b="0" i="0" dirty="0">
                <a:solidFill>
                  <a:srgbClr val="212529"/>
                </a:solidFill>
                <a:effectLst/>
                <a:latin typeface="Nunito" pitchFamily="2" charset="0"/>
              </a:rPr>
              <a:t> Se refiere a la diferencia que se obtiene al restar las depreciaciones y amortizaciones al EBITDA, indica la ganancia o pérdida de la empresa en función de sus actividades productivas.</a:t>
            </a:r>
          </a:p>
          <a:p>
            <a:pPr algn="l">
              <a:buFont typeface="Arial" panose="020B0604020202020204" pitchFamily="34" charset="0"/>
              <a:buChar char="•"/>
            </a:pPr>
            <a:r>
              <a:rPr lang="es-ES" b="1" i="0" dirty="0">
                <a:solidFill>
                  <a:srgbClr val="363636"/>
                </a:solidFill>
                <a:effectLst/>
                <a:latin typeface="Nunito" pitchFamily="2" charset="0"/>
              </a:rPr>
              <a:t>Utilidad de operación:</a:t>
            </a:r>
            <a:r>
              <a:rPr lang="es-ES" b="0" i="0" dirty="0">
                <a:solidFill>
                  <a:srgbClr val="212529"/>
                </a:solidFill>
                <a:effectLst/>
                <a:latin typeface="Nunito" pitchFamily="2" charset="0"/>
              </a:rPr>
              <a:t> Se refiere a la diferencia que se obtiene al restar las depreciaciones y amortizaciones al EBITDA, indica la ganancia o pérdida de la empresa en función de sus actividades productivas</a:t>
            </a:r>
            <a:br>
              <a:rPr lang="es-ES" b="0" i="0" dirty="0">
                <a:solidFill>
                  <a:srgbClr val="212529"/>
                </a:solidFill>
                <a:effectLst/>
                <a:latin typeface="helvetica" panose="020B0604020202020204" pitchFamily="34" charset="0"/>
              </a:rPr>
            </a:br>
            <a:endParaRPr lang="es-ES" b="0" i="0" dirty="0">
              <a:solidFill>
                <a:srgbClr val="212529"/>
              </a:solidFill>
              <a:effectLst/>
              <a:latin typeface="Nunito" pitchFamily="2" charset="0"/>
            </a:endParaRPr>
          </a:p>
          <a:p>
            <a:pPr algn="just"/>
            <a:endParaRPr lang="es-CO" dirty="0"/>
          </a:p>
        </p:txBody>
      </p:sp>
      <p:sp>
        <p:nvSpPr>
          <p:cNvPr id="3" name="CuadroTexto 2">
            <a:extLst>
              <a:ext uri="{FF2B5EF4-FFF2-40B4-BE49-F238E27FC236}">
                <a16:creationId xmlns:a16="http://schemas.microsoft.com/office/drawing/2014/main" id="{FEE2B493-9AD9-D010-B3AD-2BD452BADD56}"/>
              </a:ext>
            </a:extLst>
          </p:cNvPr>
          <p:cNvSpPr txBox="1"/>
          <p:nvPr/>
        </p:nvSpPr>
        <p:spPr>
          <a:xfrm>
            <a:off x="457199" y="6477912"/>
            <a:ext cx="8229601" cy="215444"/>
          </a:xfrm>
          <a:prstGeom prst="rect">
            <a:avLst/>
          </a:prstGeom>
          <a:noFill/>
        </p:spPr>
        <p:txBody>
          <a:bodyPr wrap="square">
            <a:spAutoFit/>
          </a:bodyPr>
          <a:lstStyle/>
          <a:p>
            <a:r>
              <a:rPr lang="es-CO" sz="800" dirty="0"/>
              <a:t>https://blog.corponet.com/que-es-el-estado-de-resultados-y-cuales-son-sus-objetivos</a:t>
            </a:r>
          </a:p>
        </p:txBody>
      </p:sp>
    </p:spTree>
    <p:extLst>
      <p:ext uri="{BB962C8B-B14F-4D97-AF65-F5344CB8AC3E}">
        <p14:creationId xmlns:p14="http://schemas.microsoft.com/office/powerpoint/2010/main" val="682985814"/>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1836</TotalTime>
  <Words>1056</Words>
  <Application>Microsoft Office PowerPoint</Application>
  <PresentationFormat>Presentación en pantalla (4:3)</PresentationFormat>
  <Paragraphs>79</Paragraphs>
  <Slides>14</Slides>
  <Notes>5</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14</vt:i4>
      </vt:variant>
    </vt:vector>
  </HeadingPairs>
  <TitlesOfParts>
    <vt:vector size="25" baseType="lpstr">
      <vt:lpstr>-apple-system</vt:lpstr>
      <vt:lpstr>Arial</vt:lpstr>
      <vt:lpstr>Calibri</vt:lpstr>
      <vt:lpstr>Calibri Light</vt:lpstr>
      <vt:lpstr>Century Gothic</vt:lpstr>
      <vt:lpstr>Contradiction</vt:lpstr>
      <vt:lpstr>helvetica</vt:lpstr>
      <vt:lpstr>Morn Thin</vt:lpstr>
      <vt:lpstr>Nunito</vt:lpstr>
      <vt:lpstr>Poppins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OLGA</cp:lastModifiedBy>
  <cp:revision>105</cp:revision>
  <dcterms:modified xsi:type="dcterms:W3CDTF">2023-04-25T04:35:32Z</dcterms:modified>
</cp:coreProperties>
</file>